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Lexend SemiBold"/>
      <p:regular r:id="rId40"/>
      <p:bold r:id="rId41"/>
    </p:embeddedFont>
    <p:embeddedFont>
      <p:font typeface="Lexend Light"/>
      <p:regular r:id="rId42"/>
      <p:bold r:id="rId43"/>
    </p:embeddedFont>
    <p:embeddedFont>
      <p:font typeface="Lexend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Marcondes Ricarte da Silva Junior"/>
  <p:cmAuthor clrIdx="1" id="1" initials="" lastIdx="4" name="Marcel Tenorio Bezerr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exendSemiBold-regular.fntdata"/><Relationship Id="rId20" Type="http://schemas.openxmlformats.org/officeDocument/2006/relationships/slide" Target="slides/slide14.xml"/><Relationship Id="rId42" Type="http://schemas.openxmlformats.org/officeDocument/2006/relationships/font" Target="fonts/LexendLight-regular.fntdata"/><Relationship Id="rId41" Type="http://schemas.openxmlformats.org/officeDocument/2006/relationships/font" Target="fonts/LexendSemiBold-bold.fntdata"/><Relationship Id="rId22" Type="http://schemas.openxmlformats.org/officeDocument/2006/relationships/slide" Target="slides/slide16.xml"/><Relationship Id="rId44" Type="http://schemas.openxmlformats.org/officeDocument/2006/relationships/font" Target="fonts/Lexend-regular.fntdata"/><Relationship Id="rId21" Type="http://schemas.openxmlformats.org/officeDocument/2006/relationships/slide" Target="slides/slide15.xml"/><Relationship Id="rId43" Type="http://schemas.openxmlformats.org/officeDocument/2006/relationships/font" Target="fonts/LexendLight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Lexen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1-23T14:38:27.329">
    <p:pos x="6000" y="0"/>
    <p:text>não se demore nessa parte</p:text>
  </p:cm>
  <p:cm authorId="1" idx="1" dt="2025-01-23T14:38:27.329">
    <p:pos x="6000" y="0"/>
    <p:text>A ideia é mostrar a infraestrutura já existente, e indicar onde o meu projeto se encaixa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1-23T14:41:00.505">
    <p:pos x="6000" y="0"/>
    <p:text>possui algum análise quantitativa? se tiver colocar</p:text>
  </p:cm>
  <p:cm authorId="1" idx="2" dt="2025-01-23T14:41:00.505">
    <p:pos x="6000" y="0"/>
    <p:text>Infelizmente não fiz... O que posso analisar, para explicar na apresentação?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01-23T15:00:22.587">
    <p:pos x="3111" y="456"/>
    <p:text>contextualizar isso na fala</p:text>
  </p:cm>
  <p:cm authorId="1" idx="3" dt="2025-01-23T14:42:35.447">
    <p:pos x="3111" y="456"/>
    <p:text>O sistema suporta passagem de sombras, a variação de iluminação</p:text>
  </p:cm>
  <p:cm authorId="1" idx="4" dt="2025-01-23T15:00:22.587">
    <p:pos x="3111" y="456"/>
    <p:text>Removi a acurácia como critério, por não ter método quantitativo para ele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01-23T14:44:32.352">
    <p:pos x="3111" y="456"/>
    <p:text>cuidado com afirmações fortes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27f013de31_0_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27f013de3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7f013de3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7f013de3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</a:rPr>
              <a:t>Mock Instrument Creation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Measurements from CME visit.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Tools: Autodesk Fusion, Prusa Mk3S printer.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Painted PLA instruments for contrast testing.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Image</a:t>
            </a:r>
            <a:r>
              <a:rPr lang="pt-BR">
                <a:solidFill>
                  <a:schemeClr val="dk1"/>
                </a:solidFill>
              </a:rPr>
              <a:t>: Show a 3D-printed instrument and experimental setup.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83478d689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283478d689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</a:rPr>
              <a:t>Mock Instrument Creation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Measurements from CME visit.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Tools: Autodesk Fusion, Prusa Mk3S printer.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Painted PLA instruments for contrast testing.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Image</a:t>
            </a:r>
            <a:r>
              <a:rPr lang="pt-BR">
                <a:solidFill>
                  <a:schemeClr val="dk1"/>
                </a:solidFill>
              </a:rPr>
              <a:t>: Show a 3D-printed instrument and experimental setup.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7f013de3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7f013de3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10 States</a:t>
            </a:r>
            <a:r>
              <a:rPr lang="pt-BR">
                <a:solidFill>
                  <a:schemeClr val="dk1"/>
                </a:solidFill>
              </a:rPr>
              <a:t>: Monitoring, Tracking, Validation, Image Capture, etc.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Transitions</a:t>
            </a:r>
            <a:r>
              <a:rPr lang="pt-BR">
                <a:solidFill>
                  <a:schemeClr val="dk1"/>
                </a:solidFill>
              </a:rPr>
              <a:t>: Ensures high-quality image acquisition.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Diagram</a:t>
            </a:r>
            <a:r>
              <a:rPr lang="pt-BR">
                <a:solidFill>
                  <a:schemeClr val="dk1"/>
                </a:solidFill>
              </a:rPr>
              <a:t>: Include a simplified state machine flowchart.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83478d689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83478d689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10 States</a:t>
            </a:r>
            <a:r>
              <a:rPr lang="pt-BR">
                <a:solidFill>
                  <a:schemeClr val="dk1"/>
                </a:solidFill>
              </a:rPr>
              <a:t>: Monitoring, Tracking, Validation, Image Capture, etc.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Transitions</a:t>
            </a:r>
            <a:r>
              <a:rPr lang="pt-BR">
                <a:solidFill>
                  <a:schemeClr val="dk1"/>
                </a:solidFill>
              </a:rPr>
              <a:t>: Ensures high-quality image acquisition.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Diagram</a:t>
            </a:r>
            <a:r>
              <a:rPr lang="pt-BR">
                <a:solidFill>
                  <a:schemeClr val="dk1"/>
                </a:solidFill>
              </a:rPr>
              <a:t>: Include a simplified state machine flowchart.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83478d689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283478d689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10 States</a:t>
            </a:r>
            <a:r>
              <a:rPr lang="pt-BR">
                <a:solidFill>
                  <a:schemeClr val="dk1"/>
                </a:solidFill>
              </a:rPr>
              <a:t>: Monitoring, Tracking, Validation, Image Capture, etc.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Transitions</a:t>
            </a:r>
            <a:r>
              <a:rPr lang="pt-BR">
                <a:solidFill>
                  <a:schemeClr val="dk1"/>
                </a:solidFill>
              </a:rPr>
              <a:t>: Ensures high-quality image acquisition.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Diagram</a:t>
            </a:r>
            <a:r>
              <a:rPr lang="pt-BR">
                <a:solidFill>
                  <a:schemeClr val="dk1"/>
                </a:solidFill>
              </a:rPr>
              <a:t>: Include a simplified state machine flowchart.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83478d689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83478d689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pt-BR">
                <a:solidFill>
                  <a:schemeClr val="dk1"/>
                </a:solidFill>
              </a:rPr>
              <a:t>Background Subtraction (MOG2 algorithm).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pt-BR">
                <a:solidFill>
                  <a:schemeClr val="dk1"/>
                </a:solidFill>
              </a:rPr>
              <a:t>Noise Reduction (Bilateral filter).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pt-BR">
                <a:solidFill>
                  <a:schemeClr val="dk1"/>
                </a:solidFill>
              </a:rPr>
              <a:t>Contour Detection and Bounding Box.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pt-BR">
                <a:solidFill>
                  <a:schemeClr val="dk1"/>
                </a:solidFill>
              </a:rPr>
              <a:t>Morphological Operations (Dilation).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Image</a:t>
            </a:r>
            <a:r>
              <a:rPr lang="pt-BR">
                <a:solidFill>
                  <a:schemeClr val="dk1"/>
                </a:solidFill>
              </a:rPr>
              <a:t>: Show examples of processed images.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7f013de3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7f013de3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pt-BR">
                <a:solidFill>
                  <a:schemeClr val="dk1"/>
                </a:solidFill>
              </a:rPr>
              <a:t>Background Subtraction (MOG2 algorithm).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pt-BR">
                <a:solidFill>
                  <a:schemeClr val="dk1"/>
                </a:solidFill>
              </a:rPr>
              <a:t>Noise Reduction (Bilateral filter).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pt-BR">
                <a:solidFill>
                  <a:schemeClr val="dk1"/>
                </a:solidFill>
              </a:rPr>
              <a:t>Contour Detection and Bounding Box.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pt-BR">
                <a:solidFill>
                  <a:schemeClr val="dk1"/>
                </a:solidFill>
              </a:rPr>
              <a:t>Morphological Operations (Dilation).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Image</a:t>
            </a:r>
            <a:r>
              <a:rPr lang="pt-BR">
                <a:solidFill>
                  <a:schemeClr val="dk1"/>
                </a:solidFill>
              </a:rPr>
              <a:t>: Show examples of processed images.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7f013de3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7f013de3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Stages</a:t>
            </a:r>
            <a:r>
              <a:rPr lang="pt-BR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Initial monitoring.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Movement detection.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Alignment verification.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>
                <a:solidFill>
                  <a:schemeClr val="dk1"/>
                </a:solidFill>
              </a:rPr>
              <a:t>Final image capture.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Images</a:t>
            </a:r>
            <a:r>
              <a:rPr lang="pt-BR">
                <a:solidFill>
                  <a:schemeClr val="dk1"/>
                </a:solidFill>
              </a:rPr>
              <a:t>: Side-by-side examples of intermediate states.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83478d689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83478d689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197103f4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197103f4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27f013de3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27f013de3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83478d689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83478d689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27f013de3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27f013de3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197103f4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197103f4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e197103f4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e197103f4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197103f4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e197103f4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197103f4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197103f4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197103f4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197103f4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197103f4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e197103f4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197103f4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197103f4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27f013de3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27f013de3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283478d689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283478d689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197103f4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e197103f4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197103f4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197103f4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197103f4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197103f4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27f013de3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27f013de3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7f013de3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27f013de3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7f013de3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7f013de3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7f013de3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7f013de3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7f013de3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7f013de3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Central Server</a:t>
            </a:r>
            <a:r>
              <a:rPr lang="pt-BR">
                <a:solidFill>
                  <a:schemeClr val="dk1"/>
                </a:solidFill>
              </a:rPr>
              <a:t>: Hosts the AI model, NVIDIA GPU-powered.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Edge Devices</a:t>
            </a:r>
            <a:r>
              <a:rPr lang="pt-BR">
                <a:solidFill>
                  <a:schemeClr val="dk1"/>
                </a:solidFill>
              </a:rPr>
              <a:t>: Capture and preprocess video frames.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Network</a:t>
            </a:r>
            <a:r>
              <a:rPr lang="pt-BR">
                <a:solidFill>
                  <a:schemeClr val="dk1"/>
                </a:solidFill>
              </a:rPr>
              <a:t>: High-speed infrastructure for data transmission.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Software</a:t>
            </a:r>
            <a:r>
              <a:rPr lang="pt-BR">
                <a:solidFill>
                  <a:schemeClr val="dk1"/>
                </a:solidFill>
              </a:rPr>
              <a:t>: Python and OpenCV.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83478d689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83478d689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Central Server</a:t>
            </a:r>
            <a:r>
              <a:rPr lang="pt-BR">
                <a:solidFill>
                  <a:schemeClr val="dk1"/>
                </a:solidFill>
              </a:rPr>
              <a:t>: Hosts the AI model, NVIDIA GPU-powered.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Edge Devices</a:t>
            </a:r>
            <a:r>
              <a:rPr lang="pt-BR">
                <a:solidFill>
                  <a:schemeClr val="dk1"/>
                </a:solidFill>
              </a:rPr>
              <a:t>: Capture and preprocess video frames.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Network</a:t>
            </a:r>
            <a:r>
              <a:rPr lang="pt-BR">
                <a:solidFill>
                  <a:schemeClr val="dk1"/>
                </a:solidFill>
              </a:rPr>
              <a:t>: High-speed infrastructure for data transmission.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Software</a:t>
            </a:r>
            <a:r>
              <a:rPr lang="pt-BR">
                <a:solidFill>
                  <a:schemeClr val="dk1"/>
                </a:solidFill>
              </a:rPr>
              <a:t>: Python and OpenCV.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400" y="1321700"/>
            <a:ext cx="8521200" cy="1440000"/>
          </a:xfrm>
          <a:prstGeom prst="rect">
            <a:avLst/>
          </a:prstGeom>
          <a:noFill/>
        </p:spPr>
        <p:txBody>
          <a:bodyPr anchorCtr="0" anchor="ctr" bIns="101575" lIns="101575" spcFirstLastPara="1" rIns="101575" wrap="square" tIns="1015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 SemiBold"/>
              <a:buNone/>
              <a:defRPr sz="5300">
                <a:solidFill>
                  <a:srgbClr val="666666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None/>
              <a:defRPr sz="53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None/>
              <a:defRPr sz="53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None/>
              <a:defRPr sz="53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None/>
              <a:defRPr sz="53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None/>
              <a:defRPr sz="53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None/>
              <a:defRPr sz="53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None/>
              <a:defRPr sz="53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None/>
              <a:defRPr sz="53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761700"/>
            <a:ext cx="8520600" cy="7200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Lexend"/>
              <a:buNone/>
              <a:defRPr sz="3300"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4006" y="4138475"/>
            <a:ext cx="649599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/>
        </p:nvSpPr>
        <p:spPr>
          <a:xfrm>
            <a:off x="1053450" y="4785900"/>
            <a:ext cx="7037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latin typeface="Lexend"/>
                <a:ea typeface="Lexend"/>
                <a:cs typeface="Lexend"/>
                <a:sym typeface="Lexend"/>
              </a:rPr>
              <a:t>Projeto PPI coordenado pela Softex e apoiado pelo Ministério da Ciência, Tecnologia e Inovações, com recursos da lei nº 8.248, de 23 de outubro de 1991</a:t>
            </a:r>
            <a:endParaRPr sz="7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239513" y="582750"/>
            <a:ext cx="8520600" cy="19635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300"/>
              <a:buNone/>
              <a:defRPr sz="133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300"/>
              <a:buNone/>
              <a:defRPr sz="133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300"/>
              <a:buNone/>
              <a:defRPr sz="133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300"/>
              <a:buNone/>
              <a:defRPr sz="133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300"/>
              <a:buNone/>
              <a:defRPr sz="133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300"/>
              <a:buNone/>
              <a:defRPr sz="133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300"/>
              <a:buNone/>
              <a:defRPr sz="133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300"/>
              <a:buNone/>
              <a:defRPr sz="133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300"/>
              <a:buNone/>
              <a:defRPr sz="13300">
                <a:solidFill>
                  <a:srgbClr val="66666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546250"/>
            <a:ext cx="8520600" cy="13008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>
            <a:lvl1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6550" lvl="1" marL="914400" rtl="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11150" lvl="2" marL="1371600" rtl="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lnSpcReduction="10000"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lnSpcReduction="10000"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m">
  <p:cSld name="BLANK_1">
    <p:bg>
      <p:bgPr>
        <a:solidFill>
          <a:schemeClr val="accent6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810900" y="1813200"/>
            <a:ext cx="7522200" cy="1517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Font typeface="Lexend"/>
              <a:buNone/>
              <a:defRPr sz="33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Font typeface="Lexend"/>
              <a:buNone/>
              <a:defRPr sz="33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Font typeface="Lexend"/>
              <a:buNone/>
              <a:defRPr sz="33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Font typeface="Lexend"/>
              <a:buNone/>
              <a:defRPr sz="33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Font typeface="Lexend"/>
              <a:buNone/>
              <a:defRPr sz="33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Font typeface="Lexend"/>
              <a:buNone/>
              <a:defRPr sz="33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Font typeface="Lexend"/>
              <a:buNone/>
              <a:defRPr sz="33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Font typeface="Lexend"/>
              <a:buNone/>
              <a:defRPr sz="3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219" y="4105237"/>
            <a:ext cx="6793569" cy="752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None/>
              <a:defRPr b="1" sz="53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266575" y="174325"/>
            <a:ext cx="8520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 SemiBold"/>
              <a:buNone/>
              <a:defRPr sz="2700">
                <a:solidFill>
                  <a:srgbClr val="666666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863550"/>
            <a:ext cx="3999900" cy="3416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863550"/>
            <a:ext cx="3999900" cy="3416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lnSpcReduction="10000"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266575" y="174325"/>
            <a:ext cx="8520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 SemiBold"/>
              <a:buNone/>
              <a:defRPr sz="2700">
                <a:solidFill>
                  <a:srgbClr val="666666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lnSpcReduction="10000"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266575" y="174325"/>
            <a:ext cx="8520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 SemiBold"/>
              <a:buNone/>
              <a:defRPr sz="2700">
                <a:solidFill>
                  <a:srgbClr val="666666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" type="body"/>
          </p:nvPr>
        </p:nvSpPr>
        <p:spPr>
          <a:xfrm>
            <a:off x="266575" y="982050"/>
            <a:ext cx="4005900" cy="3179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○"/>
              <a:defRPr sz="17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Font typeface="Lexend"/>
              <a:buChar char="■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●"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○"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■"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●"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○"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Char char="■"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lnSpcReduction="10000"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266575" y="174325"/>
            <a:ext cx="40059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 SemiBold"/>
              <a:buNone/>
              <a:defRPr sz="2700">
                <a:solidFill>
                  <a:srgbClr val="666666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700"/>
              <a:buFont typeface="Lexend"/>
              <a:buNone/>
              <a:defRPr sz="27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None/>
              <a:defRPr sz="53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Lexend"/>
              <a:buNone/>
              <a:defRPr sz="53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lnSpcReduction="10000"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exend Light"/>
              <a:buNone/>
              <a:defRPr sz="23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Font typeface="Lexend Light"/>
              <a:buChar char="■"/>
              <a:defRPr sz="13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Char char="●"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Char char="○"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Char char="■"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Char char="●"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Char char="○"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Char char="■"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lnSpcReduction="10000"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Light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lnSpcReduction="10000"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3" name="Google Shape;53;p1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None/>
              <a:defRPr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None/>
              <a:defRPr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None/>
              <a:defRPr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None/>
              <a:defRPr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None/>
              <a:defRPr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None/>
              <a:defRPr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None/>
              <a:defRPr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None/>
              <a:defRPr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None/>
              <a:defRPr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>
            <a:normAutofit/>
          </a:bodyPr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  <a:defRPr sz="20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exend"/>
              <a:buChar char="○"/>
              <a:defRPr sz="16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exend"/>
              <a:buChar char="■"/>
              <a:defRPr sz="16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exend"/>
              <a:buChar char="●"/>
              <a:defRPr sz="16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exend"/>
              <a:buChar char="○"/>
              <a:defRPr sz="16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exend"/>
              <a:buChar char="■"/>
              <a:defRPr sz="16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exend"/>
              <a:buChar char="●"/>
              <a:defRPr sz="16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exend"/>
              <a:buChar char="○"/>
              <a:defRPr sz="16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Lexend"/>
              <a:buChar char="■"/>
              <a:defRPr sz="16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rmAutofit/>
          </a:bodyPr>
          <a:lstStyle>
            <a:lvl1pPr lvl="0" rtl="0" algn="r">
              <a:buNone/>
              <a:defRPr sz="1100">
                <a:solidFill>
                  <a:schemeClr val="dk2"/>
                </a:solidFill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2.xml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3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311400" y="1321700"/>
            <a:ext cx="8521200" cy="14400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600"/>
              <a:t>Object Tracking and Detection for Assisting Automated Identification of Surgical Instruments</a:t>
            </a:r>
            <a:endParaRPr sz="2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311700" y="2761700"/>
            <a:ext cx="8520600" cy="1167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fontScale="4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Marcel Tenório Bezerra</a:t>
            </a:r>
            <a:br>
              <a:rPr lang="pt-BR"/>
            </a:br>
            <a:r>
              <a:rPr lang="pt-BR"/>
              <a:t>Academic Advisor: João Marcelo Teixeira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Technical Advisor: Jefferson Norberto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Recife - 2025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490250" y="450150"/>
            <a:ext cx="6367800" cy="1391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3D Printing and Experimental Setup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775" y="3703125"/>
            <a:ext cx="5225626" cy="9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6987" y="2125575"/>
            <a:ext cx="2811201" cy="15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8051" y="2007575"/>
            <a:ext cx="3123325" cy="2650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490250" y="450150"/>
            <a:ext cx="6367800" cy="1391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3D Printing and Experimental Setup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850" y="2254388"/>
            <a:ext cx="4736350" cy="21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475" y="2021775"/>
            <a:ext cx="2612600" cy="26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490250" y="450150"/>
            <a:ext cx="8192400" cy="773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State Machine Workflow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512" y="1223250"/>
            <a:ext cx="6807875" cy="375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490250" y="450150"/>
            <a:ext cx="8192400" cy="773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State Machine Workflow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512" y="1223250"/>
            <a:ext cx="6807875" cy="375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/>
          <p:nvPr/>
        </p:nvSpPr>
        <p:spPr>
          <a:xfrm>
            <a:off x="4271200" y="1303425"/>
            <a:ext cx="3719100" cy="3619500"/>
          </a:xfrm>
          <a:prstGeom prst="roundRect">
            <a:avLst>
              <a:gd fmla="val 16667" name="adj"/>
            </a:avLst>
          </a:prstGeom>
          <a:solidFill>
            <a:srgbClr val="FBFBFB">
              <a:alpha val="3515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490250" y="450150"/>
            <a:ext cx="8192400" cy="773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State Machine Workflow</a:t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512" y="1223250"/>
            <a:ext cx="6807875" cy="375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/>
          <p:nvPr/>
        </p:nvSpPr>
        <p:spPr>
          <a:xfrm>
            <a:off x="1263325" y="3047975"/>
            <a:ext cx="3057300" cy="1834800"/>
          </a:xfrm>
          <a:prstGeom prst="roundRect">
            <a:avLst>
              <a:gd fmla="val 16667" name="adj"/>
            </a:avLst>
          </a:prstGeom>
          <a:solidFill>
            <a:srgbClr val="FBFBFB">
              <a:alpha val="3515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490250" y="450150"/>
            <a:ext cx="6367800" cy="105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Image Processing Techniques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100" y="1828925"/>
            <a:ext cx="5158775" cy="27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50" y="2411325"/>
            <a:ext cx="2888624" cy="15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/>
        </p:nvSpPr>
        <p:spPr>
          <a:xfrm>
            <a:off x="541425" y="4000500"/>
            <a:ext cx="283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Background Modelling</a:t>
            </a:r>
            <a:endParaRPr sz="8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3554100" y="4559125"/>
            <a:ext cx="553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Bounding box and Background Subtraction</a:t>
            </a:r>
            <a:endParaRPr sz="8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490250" y="450150"/>
            <a:ext cx="6367800" cy="1053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Image Processing Techniques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569" y="2571750"/>
            <a:ext cx="1718775" cy="10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650" y="1844850"/>
            <a:ext cx="4713025" cy="28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4070650" y="4662225"/>
            <a:ext cx="4211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Bilateral Filter Example. By U.S. National Park Service / Phrood - File:MinaretLake.jpg, Public Domain, https://commons.wikimedia.org/w/index.php?curid=27849862</a:t>
            </a:r>
            <a:endParaRPr sz="6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570375" y="3625350"/>
            <a:ext cx="357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Dilation. By OpenCV</a:t>
            </a:r>
            <a:br>
              <a:rPr lang="pt-BR" sz="6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pt-BR" sz="6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https://docs.opencv.org/3.4/db/df6/tutorial_erosion_dilatation.html</a:t>
            </a:r>
            <a:endParaRPr sz="6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490250" y="450150"/>
            <a:ext cx="6367800" cy="7230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Results</a:t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50" y="1259660"/>
            <a:ext cx="2998323" cy="16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4463" y="1173158"/>
            <a:ext cx="3019542" cy="16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850" y="3192613"/>
            <a:ext cx="3019548" cy="163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4375" y="3121826"/>
            <a:ext cx="2998325" cy="177173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/>
        </p:nvSpPr>
        <p:spPr>
          <a:xfrm>
            <a:off x="552850" y="2884500"/>
            <a:ext cx="29982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Initial monitoring</a:t>
            </a:r>
            <a:endParaRPr sz="10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552850" y="4812150"/>
            <a:ext cx="29982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Movement detection</a:t>
            </a:r>
            <a:endParaRPr sz="10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5244450" y="2798000"/>
            <a:ext cx="29982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Alignment Verification</a:t>
            </a:r>
            <a:endParaRPr sz="10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5244476" y="4812150"/>
            <a:ext cx="29982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Final Image Capture</a:t>
            </a:r>
            <a:endParaRPr sz="10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Performance Metrics</a:t>
            </a:r>
            <a:endParaRPr/>
          </a:p>
        </p:txBody>
      </p:sp>
      <p:sp>
        <p:nvSpPr>
          <p:cNvPr id="193" name="Google Shape;193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Robustness: </a:t>
            </a:r>
            <a:r>
              <a:rPr lang="pt-BR"/>
              <a:t>Operates under limited variable illumination (light shadows).</a:t>
            </a:r>
            <a:br>
              <a:rPr lang="pt-BR"/>
            </a:b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Efficiency: Optimized frame transmission to Central Server 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(1 frame transmitted vs 10s video @ 30fps per object)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Conclusion</a:t>
            </a:r>
            <a:endParaRPr/>
          </a:p>
        </p:txBody>
      </p:sp>
      <p:sp>
        <p:nvSpPr>
          <p:cNvPr id="200" name="Google Shape;200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Developed an adaptable system for automated surgical instrument </a:t>
            </a:r>
            <a:r>
              <a:rPr lang="pt-BR"/>
              <a:t>detection</a:t>
            </a:r>
            <a:r>
              <a:rPr lang="pt-BR"/>
              <a:t>.</a:t>
            </a:r>
            <a:br>
              <a:rPr lang="pt-BR"/>
            </a:b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Validated performance under controlled light conditions.</a:t>
            </a:r>
            <a:br>
              <a:rPr lang="pt-BR"/>
            </a:b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Potential applications in broader fields, such as inventory management.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Surgical Instrument Management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Future Work</a:t>
            </a:r>
            <a:endParaRPr/>
          </a:p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BR"/>
              <a:t>Integration with CME’s image recognition project.</a:t>
            </a:r>
            <a:br>
              <a:rPr lang="pt-BR"/>
            </a:b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BR"/>
              <a:t>Adaptation for IoT and mobile platforms.</a:t>
            </a:r>
            <a:br>
              <a:rPr lang="pt-BR"/>
            </a:b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BR"/>
              <a:t>Broader testing across diverse instruments and real-world scenarios.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239513" y="582750"/>
            <a:ext cx="8520600" cy="19635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0"/>
              <a:t>?</a:t>
            </a:r>
            <a:endParaRPr sz="15000"/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311700" y="2546250"/>
            <a:ext cx="8520600" cy="13008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300"/>
              </a:spcAft>
              <a:buNone/>
            </a:pPr>
            <a:r>
              <a:rPr lang="pt-BR"/>
              <a:t>Questions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810900" y="1813200"/>
            <a:ext cx="7522200" cy="1517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 pela atenção!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ctrTitle"/>
          </p:nvPr>
        </p:nvSpPr>
        <p:spPr>
          <a:xfrm>
            <a:off x="311400" y="1321700"/>
            <a:ext cx="8521200" cy="14400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Título</a:t>
            </a:r>
            <a:endParaRPr/>
          </a:p>
        </p:txBody>
      </p:sp>
      <p:sp>
        <p:nvSpPr>
          <p:cNvPr id="225" name="Google Shape;225;p36"/>
          <p:cNvSpPr txBox="1"/>
          <p:nvPr>
            <p:ph idx="1" type="subTitle"/>
          </p:nvPr>
        </p:nvSpPr>
        <p:spPr>
          <a:xfrm>
            <a:off x="311700" y="2761700"/>
            <a:ext cx="8520600" cy="7200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Subtítulo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Cabeçalho de seção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Transição de seção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266575" y="174325"/>
            <a:ext cx="8520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Conteúdo</a:t>
            </a:r>
            <a:endParaRPr sz="2200"/>
          </a:p>
        </p:txBody>
      </p:sp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300"/>
              </a:spcAft>
              <a:buNone/>
            </a:pPr>
            <a:r>
              <a:rPr lang="pt-BR"/>
              <a:t>Exemplo de texto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311700" y="863550"/>
            <a:ext cx="3999900" cy="3416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/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Tópicos</a:t>
            </a:r>
            <a:endParaRPr/>
          </a:p>
          <a:p>
            <a:pPr indent="-234950" lvl="1" marL="5080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Tópico</a:t>
            </a:r>
            <a:r>
              <a:rPr lang="pt-BR"/>
              <a:t> 1</a:t>
            </a:r>
            <a:endParaRPr/>
          </a:p>
          <a:p>
            <a:pPr indent="-209550" lvl="2" marL="7620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pt-BR"/>
              <a:t>subtopic 1</a:t>
            </a:r>
            <a:endParaRPr/>
          </a:p>
          <a:p>
            <a:pPr indent="-234950" lvl="1" marL="5080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Tópico</a:t>
            </a:r>
            <a:r>
              <a:rPr lang="pt-BR"/>
              <a:t> 2</a:t>
            </a:r>
            <a:endParaRPr/>
          </a:p>
          <a:p>
            <a:pPr indent="-234950" lvl="1" marL="5080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Tópico</a:t>
            </a:r>
            <a:r>
              <a:rPr lang="pt-BR"/>
              <a:t> 3</a:t>
            </a:r>
            <a:endParaRPr/>
          </a:p>
        </p:txBody>
      </p:sp>
      <p:sp>
        <p:nvSpPr>
          <p:cNvPr id="247" name="Google Shape;247;p40"/>
          <p:cNvSpPr txBox="1"/>
          <p:nvPr>
            <p:ph idx="2" type="body"/>
          </p:nvPr>
        </p:nvSpPr>
        <p:spPr>
          <a:xfrm>
            <a:off x="4832400" y="863550"/>
            <a:ext cx="3999900" cy="3416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texto</a:t>
            </a:r>
            <a:endParaRPr/>
          </a:p>
          <a:p>
            <a:pPr indent="-254000" lvl="0" marL="254000" rtl="0" algn="l">
              <a:spcBef>
                <a:spcPts val="13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T1</a:t>
            </a:r>
            <a:endParaRPr/>
          </a:p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T2</a:t>
            </a:r>
            <a:endParaRPr/>
          </a:p>
          <a:p>
            <a:pPr indent="-254000" lvl="0" marL="2540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T3</a:t>
            </a:r>
            <a:endParaRPr/>
          </a:p>
        </p:txBody>
      </p:sp>
      <p:sp>
        <p:nvSpPr>
          <p:cNvPr id="248" name="Google Shape;248;p40"/>
          <p:cNvSpPr txBox="1"/>
          <p:nvPr>
            <p:ph type="title"/>
          </p:nvPr>
        </p:nvSpPr>
        <p:spPr>
          <a:xfrm>
            <a:off x="266575" y="174325"/>
            <a:ext cx="8520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Título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266575" y="174325"/>
            <a:ext cx="85206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Somente </a:t>
            </a:r>
            <a:r>
              <a:rPr lang="pt-BR"/>
              <a:t>título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266575" y="982050"/>
            <a:ext cx="4005900" cy="31794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300"/>
              </a:spcAft>
              <a:buNone/>
            </a:pPr>
            <a:r>
              <a:rPr lang="pt-BR"/>
              <a:t>Exemplo texto</a:t>
            </a:r>
            <a:endParaRPr/>
          </a:p>
        </p:txBody>
      </p:sp>
      <p:sp>
        <p:nvSpPr>
          <p:cNvPr id="259" name="Google Shape;259;p42"/>
          <p:cNvSpPr txBox="1"/>
          <p:nvPr>
            <p:ph type="title"/>
          </p:nvPr>
        </p:nvSpPr>
        <p:spPr>
          <a:xfrm>
            <a:off x="266575" y="174325"/>
            <a:ext cx="4005900" cy="5727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Título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</a:t>
            </a:r>
            <a:endParaRPr/>
          </a:p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E</a:t>
            </a:r>
            <a:r>
              <a:rPr lang="pt-BR"/>
              <a:t>rrors in instrument identification risk patient safety and increase operational costs.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2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T1</a:t>
            </a:r>
            <a:endParaRPr/>
          </a:p>
        </p:txBody>
      </p:sp>
      <p:sp>
        <p:nvSpPr>
          <p:cNvPr id="265" name="Google Shape;265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subtitulo</a:t>
            </a:r>
            <a:endParaRPr/>
          </a:p>
        </p:txBody>
      </p:sp>
      <p:sp>
        <p:nvSpPr>
          <p:cNvPr id="266" name="Google Shape;266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300"/>
              </a:spcAft>
              <a:buNone/>
            </a:pPr>
            <a:r>
              <a:rPr lang="pt-BR"/>
              <a:t>texto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Comentário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239513" y="582750"/>
            <a:ext cx="8520600" cy="19635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NN</a:t>
            </a:r>
            <a:endParaRPr/>
          </a:p>
        </p:txBody>
      </p:sp>
      <p:sp>
        <p:nvSpPr>
          <p:cNvPr id="277" name="Google Shape;277;p45"/>
          <p:cNvSpPr txBox="1"/>
          <p:nvPr>
            <p:ph idx="1" type="body"/>
          </p:nvPr>
        </p:nvSpPr>
        <p:spPr>
          <a:xfrm>
            <a:off x="311700" y="2546250"/>
            <a:ext cx="8520600" cy="13008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300"/>
              </a:spcAft>
              <a:buNone/>
            </a:pPr>
            <a:r>
              <a:rPr lang="pt-BR"/>
              <a:t>exemplo de texto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Motivation</a:t>
            </a:r>
            <a:endParaRPr/>
          </a:p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Automation improves reliability, complies with regulatory standards, and enhances efficiency.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Objective</a:t>
            </a:r>
            <a:endParaRPr/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Enhance</a:t>
            </a:r>
            <a:r>
              <a:rPr lang="pt-BR"/>
              <a:t> an existing image recognition system by developing an automated surgical instrument tracking and detection.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Key Contributions</a:t>
            </a:r>
            <a:endParaRPr/>
          </a:p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fontScale="92500" lnSpcReduction="10000"/>
          </a:bodyPr>
          <a:lstStyle/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55000"/>
              <a:buFont typeface="Arial"/>
              <a:buChar char="●"/>
            </a:pPr>
            <a:r>
              <a:rPr lang="pt-BR"/>
              <a:t>Real-time evaluation of video frames using a State Machine orchestrating OpenCV methods.</a:t>
            </a:r>
            <a:br>
              <a:rPr lang="pt-BR"/>
            </a:b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5000"/>
              <a:buFont typeface="Arial"/>
              <a:buChar char="●"/>
            </a:pPr>
            <a:r>
              <a:rPr lang="pt-BR"/>
              <a:t>Use of 3D-printed models for system validation.</a:t>
            </a:r>
            <a:br>
              <a:rPr lang="pt-BR"/>
            </a:b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5000"/>
              <a:buFont typeface="Arial"/>
              <a:buChar char="●"/>
            </a:pPr>
            <a:r>
              <a:rPr lang="pt-BR"/>
              <a:t>Adaptability under varying illumination conditions.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Methodology Overview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490250" y="450150"/>
            <a:ext cx="6367800" cy="8133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Application Scenario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197" y="1263450"/>
            <a:ext cx="2574200" cy="35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791025" y="1481563"/>
            <a:ext cx="45519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lang="pt-BR" sz="20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Centro de Materiais e Esterilização - CME</a:t>
            </a:r>
            <a:br>
              <a:rPr lang="pt-BR" sz="20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20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lang="pt-BR" sz="20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Room with standard illumination levels (&gt;750 lux)</a:t>
            </a:r>
            <a:br>
              <a:rPr lang="pt-BR" sz="20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20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exend"/>
              <a:buChar char="●"/>
            </a:pPr>
            <a:r>
              <a:rPr lang="pt-BR" sz="2000">
                <a:solidFill>
                  <a:srgbClr val="666666"/>
                </a:solidFill>
                <a:latin typeface="Lexend"/>
                <a:ea typeface="Lexend"/>
                <a:cs typeface="Lexend"/>
                <a:sym typeface="Lexend"/>
              </a:rPr>
              <a:t>Limited variable illumination expected (moving shadows)</a:t>
            </a:r>
            <a:endParaRPr sz="2000">
              <a:solidFill>
                <a:srgbClr val="66666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490250" y="450150"/>
            <a:ext cx="6367800" cy="16413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System Components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587" y="1726376"/>
            <a:ext cx="5802824" cy="325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pPhotoLab">
  <a:themeElements>
    <a:clrScheme name="Simple Light">
      <a:dk1>
        <a:srgbClr val="FFFCF9"/>
      </a:dk1>
      <a:lt1>
        <a:srgbClr val="FFFFFF"/>
      </a:lt1>
      <a:dk2>
        <a:srgbClr val="202729"/>
      </a:dk2>
      <a:lt2>
        <a:srgbClr val="EEEEEE"/>
      </a:lt2>
      <a:accent1>
        <a:srgbClr val="348AA7"/>
      </a:accent1>
      <a:accent2>
        <a:srgbClr val="FFFFFF"/>
      </a:accent2>
      <a:accent3>
        <a:srgbClr val="78909C"/>
      </a:accent3>
      <a:accent4>
        <a:srgbClr val="AD343E"/>
      </a:accent4>
      <a:accent5>
        <a:srgbClr val="207693"/>
      </a:accent5>
      <a:accent6>
        <a:srgbClr val="99202A"/>
      </a:accent6>
      <a:hlink>
        <a:srgbClr val="7AD0E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